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1147" r:id="rId2"/>
    <p:sldId id="951" r:id="rId3"/>
    <p:sldId id="910" r:id="rId4"/>
    <p:sldId id="1037" r:id="rId5"/>
    <p:sldId id="911" r:id="rId6"/>
    <p:sldId id="912" r:id="rId7"/>
    <p:sldId id="913" r:id="rId8"/>
    <p:sldId id="862" r:id="rId9"/>
    <p:sldId id="914" r:id="rId10"/>
    <p:sldId id="915" r:id="rId11"/>
    <p:sldId id="916" r:id="rId12"/>
    <p:sldId id="917" r:id="rId13"/>
    <p:sldId id="918" r:id="rId14"/>
    <p:sldId id="919" r:id="rId15"/>
    <p:sldId id="920" r:id="rId16"/>
    <p:sldId id="1146" r:id="rId17"/>
  </p:sldIdLst>
  <p:sldSz cx="9144000" cy="6858000" type="screen4x3"/>
  <p:notesSz cx="6858000" cy="9144000"/>
  <p:defaultTextStyle>
    <a:defPPr>
      <a:defRPr lang="ru-RU"/>
    </a:defPPr>
    <a:lvl1pPr algn="ctr" rtl="0" fontAlgn="base">
      <a:lnSpc>
        <a:spcPct val="150000"/>
      </a:lnSpc>
      <a:spcBef>
        <a:spcPct val="50000"/>
      </a:spcBef>
      <a:spcAft>
        <a:spcPct val="50000"/>
      </a:spcAft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1pPr>
    <a:lvl2pPr marL="457200" algn="ctr" rtl="0" fontAlgn="base">
      <a:lnSpc>
        <a:spcPct val="150000"/>
      </a:lnSpc>
      <a:spcBef>
        <a:spcPct val="50000"/>
      </a:spcBef>
      <a:spcAft>
        <a:spcPct val="50000"/>
      </a:spcAft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2pPr>
    <a:lvl3pPr marL="914400" algn="ctr" rtl="0" fontAlgn="base">
      <a:lnSpc>
        <a:spcPct val="150000"/>
      </a:lnSpc>
      <a:spcBef>
        <a:spcPct val="50000"/>
      </a:spcBef>
      <a:spcAft>
        <a:spcPct val="50000"/>
      </a:spcAft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3pPr>
    <a:lvl4pPr marL="1371600" algn="ctr" rtl="0" fontAlgn="base">
      <a:lnSpc>
        <a:spcPct val="150000"/>
      </a:lnSpc>
      <a:spcBef>
        <a:spcPct val="50000"/>
      </a:spcBef>
      <a:spcAft>
        <a:spcPct val="50000"/>
      </a:spcAft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4pPr>
    <a:lvl5pPr marL="1828800" algn="ctr" rtl="0" fontAlgn="base">
      <a:lnSpc>
        <a:spcPct val="150000"/>
      </a:lnSpc>
      <a:spcBef>
        <a:spcPct val="50000"/>
      </a:spcBef>
      <a:spcAft>
        <a:spcPct val="50000"/>
      </a:spcAft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5pPr>
    <a:lvl6pPr marL="2286000" algn="l" defTabSz="914400" rtl="0" eaLnBrk="1" latinLnBrk="0" hangingPunct="1"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6pPr>
    <a:lvl7pPr marL="2743200" algn="l" defTabSz="914400" rtl="0" eaLnBrk="1" latinLnBrk="0" hangingPunct="1"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7pPr>
    <a:lvl8pPr marL="3200400" algn="l" defTabSz="914400" rtl="0" eaLnBrk="1" latinLnBrk="0" hangingPunct="1"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8pPr>
    <a:lvl9pPr marL="3657600" algn="l" defTabSz="914400" rtl="0" eaLnBrk="1" latinLnBrk="0" hangingPunct="1"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00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173" autoAdjust="0"/>
    <p:restoredTop sz="94576" autoAdjust="0"/>
  </p:normalViewPr>
  <p:slideViewPr>
    <p:cSldViewPr>
      <p:cViewPr varScale="1">
        <p:scale>
          <a:sx n="114" d="100"/>
          <a:sy n="114" d="100"/>
        </p:scale>
        <p:origin x="126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85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50B693F3-9D1F-42AF-83A1-59313C70161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0C6B37E8-133F-4436-8E01-8E4D426412E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6" name="Rectangle 4">
            <a:extLst>
              <a:ext uri="{FF2B5EF4-FFF2-40B4-BE49-F238E27FC236}">
                <a16:creationId xmlns:a16="http://schemas.microsoft.com/office/drawing/2014/main" id="{F58737EF-743D-4108-9311-48BB30133CE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7" name="Rectangle 5">
            <a:extLst>
              <a:ext uri="{FF2B5EF4-FFF2-40B4-BE49-F238E27FC236}">
                <a16:creationId xmlns:a16="http://schemas.microsoft.com/office/drawing/2014/main" id="{D416F3EF-F23C-4E1D-B5B5-28BB8DD5A98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Times New Roman" panose="02020603050405020304" pitchFamily="18" charset="0"/>
              </a:defRPr>
            </a:lvl1pPr>
          </a:lstStyle>
          <a:p>
            <a:fld id="{16998C66-6EC5-4987-9E61-59E40331CB18}" type="slidenum">
              <a:rPr lang="en-US" altLang="ru-RU"/>
              <a:pPr/>
              <a:t>‹#›</a:t>
            </a:fld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026">
            <a:extLst>
              <a:ext uri="{FF2B5EF4-FFF2-40B4-BE49-F238E27FC236}">
                <a16:creationId xmlns:a16="http://schemas.microsoft.com/office/drawing/2014/main" id="{2A7F3FA1-9F59-4FF1-8801-937F09EC4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1027">
            <a:extLst>
              <a:ext uri="{FF2B5EF4-FFF2-40B4-BE49-F238E27FC236}">
                <a16:creationId xmlns:a16="http://schemas.microsoft.com/office/drawing/2014/main" id="{963A9E63-B698-4C27-9A2D-639CAAF60DB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1028">
            <a:extLst>
              <a:ext uri="{FF2B5EF4-FFF2-40B4-BE49-F238E27FC236}">
                <a16:creationId xmlns:a16="http://schemas.microsoft.com/office/drawing/2014/main" id="{2E0FF94C-DCA4-4351-8898-11EC7943DFE0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1029">
            <a:extLst>
              <a:ext uri="{FF2B5EF4-FFF2-40B4-BE49-F238E27FC236}">
                <a16:creationId xmlns:a16="http://schemas.microsoft.com/office/drawing/2014/main" id="{8AC3E6A8-3482-4560-A641-77E34D694E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Образец текста</a:t>
            </a:r>
          </a:p>
          <a:p>
            <a:pPr lvl="1"/>
            <a:r>
              <a:rPr lang="en-US" noProof="0"/>
              <a:t>Второй уровень</a:t>
            </a:r>
          </a:p>
          <a:p>
            <a:pPr lvl="2"/>
            <a:r>
              <a:rPr lang="en-US" noProof="0"/>
              <a:t>Третий уровень</a:t>
            </a:r>
          </a:p>
          <a:p>
            <a:pPr lvl="3"/>
            <a:r>
              <a:rPr lang="en-US" noProof="0"/>
              <a:t>Четвертый уровень</a:t>
            </a:r>
          </a:p>
          <a:p>
            <a:pPr lvl="4"/>
            <a:r>
              <a:rPr lang="en-US" noProof="0"/>
              <a:t>Пятый уровень</a:t>
            </a:r>
          </a:p>
        </p:txBody>
      </p:sp>
      <p:sp>
        <p:nvSpPr>
          <p:cNvPr id="53254" name="Rectangle 1030">
            <a:extLst>
              <a:ext uri="{FF2B5EF4-FFF2-40B4-BE49-F238E27FC236}">
                <a16:creationId xmlns:a16="http://schemas.microsoft.com/office/drawing/2014/main" id="{A52B61BD-6FD8-43C7-B080-A0238C6D32B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1031">
            <a:extLst>
              <a:ext uri="{FF2B5EF4-FFF2-40B4-BE49-F238E27FC236}">
                <a16:creationId xmlns:a16="http://schemas.microsoft.com/office/drawing/2014/main" id="{07811251-5FB2-486E-9FF0-288EB6AE60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Times New Roman" panose="02020603050405020304" pitchFamily="18" charset="0"/>
              </a:defRPr>
            </a:lvl1pPr>
          </a:lstStyle>
          <a:p>
            <a:fld id="{0271A376-EDCA-400E-9475-48CC9CC8B607}" type="slidenum">
              <a:rPr lang="en-US" altLang="ru-RU"/>
              <a:pPr/>
              <a:t>‹#›</a:t>
            </a:fld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over">
            <a:extLst>
              <a:ext uri="{FF2B5EF4-FFF2-40B4-BE49-F238E27FC236}">
                <a16:creationId xmlns:a16="http://schemas.microsoft.com/office/drawing/2014/main" id="{6E29CCB6-7799-4C3F-935A-C685DE1FCF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E81B8BD-F5BE-43F1-8E6B-A6A0076E500B}"/>
              </a:ext>
            </a:extLst>
          </p:cNvPr>
          <p:cNvSpPr>
            <a:spLocks noChangeArrowheads="1"/>
          </p:cNvSpPr>
          <p:nvPr/>
        </p:nvSpPr>
        <p:spPr bwMode="black">
          <a:xfrm>
            <a:off x="4067175" y="1247775"/>
            <a:ext cx="4848225" cy="403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42021" name="Rectangle 5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4343400" y="4343400"/>
            <a:ext cx="4267200" cy="533400"/>
          </a:xfrm>
        </p:spPr>
        <p:txBody>
          <a:bodyPr anchor="ctr"/>
          <a:lstStyle>
            <a:lvl1pPr marL="0" indent="0">
              <a:buFontTx/>
              <a:buNone/>
              <a:defRPr sz="2000">
                <a:solidFill>
                  <a:schemeClr val="folHlink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42022" name="Rectangle 6"/>
          <p:cNvSpPr>
            <a:spLocks noGrp="1" noChangeArrowheads="1"/>
          </p:cNvSpPr>
          <p:nvPr>
            <p:ph type="ctrTitle"/>
          </p:nvPr>
        </p:nvSpPr>
        <p:spPr bwMode="white">
          <a:xfrm>
            <a:off x="4114800" y="2057400"/>
            <a:ext cx="4800600" cy="2701925"/>
          </a:xfrm>
        </p:spPr>
        <p:txBody>
          <a:bodyPr anchor="t">
            <a:spAutoFit/>
          </a:bodyPr>
          <a:lstStyle>
            <a:lvl1pPr>
              <a:lnSpc>
                <a:spcPct val="150000"/>
              </a:lnSpc>
              <a:spcBef>
                <a:spcPct val="50000"/>
              </a:spcBef>
              <a:defRPr sz="38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br>
              <a:rPr lang="en-US"/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778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162888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92950" y="549275"/>
            <a:ext cx="2016125" cy="6192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42988" y="549275"/>
            <a:ext cx="5897562" cy="6192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0080476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2988" y="549275"/>
            <a:ext cx="7993062" cy="71913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260475" y="1485900"/>
            <a:ext cx="7848600" cy="5256213"/>
          </a:xfrm>
        </p:spPr>
        <p:txBody>
          <a:bodyPr/>
          <a:lstStyle/>
          <a:p>
            <a:pPr lv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682978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2988" y="549275"/>
            <a:ext cx="7993062" cy="71913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260475" y="1485900"/>
            <a:ext cx="3848100" cy="52562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260975" y="1485900"/>
            <a:ext cx="3848100" cy="25511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5260975" y="4189413"/>
            <a:ext cx="3848100" cy="25527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50227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114797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924295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60475" y="1485900"/>
            <a:ext cx="3848100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60975" y="1485900"/>
            <a:ext cx="3848100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671968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344075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01085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8699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943301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121323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26">
            <a:extLst>
              <a:ext uri="{FF2B5EF4-FFF2-40B4-BE49-F238E27FC236}">
                <a16:creationId xmlns:a16="http://schemas.microsoft.com/office/drawing/2014/main" id="{FB1BD425-F46A-47FE-B145-7B635979723B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72575" cy="6867525"/>
            <a:chOff x="0" y="0"/>
            <a:chExt cx="5778" cy="4326"/>
          </a:xfrm>
        </p:grpSpPr>
        <p:pic>
          <p:nvPicPr>
            <p:cNvPr id="1029" name="Picture 1027" descr="Picture1">
              <a:extLst>
                <a:ext uri="{FF2B5EF4-FFF2-40B4-BE49-F238E27FC236}">
                  <a16:creationId xmlns:a16="http://schemas.microsoft.com/office/drawing/2014/main" id="{BAB14525-0D51-47D7-91BB-BAD973D98A19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78" cy="4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30" name="Group 1028">
              <a:extLst>
                <a:ext uri="{FF2B5EF4-FFF2-40B4-BE49-F238E27FC236}">
                  <a16:creationId xmlns:a16="http://schemas.microsoft.com/office/drawing/2014/main" id="{03E62B21-657A-4075-8F41-1E1C174D5881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76" y="0"/>
              <a:ext cx="432" cy="4326"/>
              <a:chOff x="576" y="0"/>
              <a:chExt cx="432" cy="4326"/>
            </a:xfrm>
          </p:grpSpPr>
          <p:sp>
            <p:nvSpPr>
              <p:cNvPr id="340997" name="Rectangle 1029">
                <a:extLst>
                  <a:ext uri="{FF2B5EF4-FFF2-40B4-BE49-F238E27FC236}">
                    <a16:creationId xmlns:a16="http://schemas.microsoft.com/office/drawing/2014/main" id="{335A82EA-C72E-4DFC-9E50-0EE2933C23B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white">
              <a:xfrm>
                <a:off x="576" y="249"/>
                <a:ext cx="432" cy="67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032" name="Group 1030">
                <a:extLst>
                  <a:ext uri="{FF2B5EF4-FFF2-40B4-BE49-F238E27FC236}">
                    <a16:creationId xmlns:a16="http://schemas.microsoft.com/office/drawing/2014/main" id="{B65DEE4F-7EBA-4D8B-9DA5-EC3E31FE365F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576" y="0"/>
                <a:ext cx="144" cy="4326"/>
                <a:chOff x="576" y="0"/>
                <a:chExt cx="144" cy="4326"/>
              </a:xfrm>
            </p:grpSpPr>
            <p:sp>
              <p:nvSpPr>
                <p:cNvPr id="340999" name="Line 1031">
                  <a:extLst>
                    <a:ext uri="{FF2B5EF4-FFF2-40B4-BE49-F238E27FC236}">
                      <a16:creationId xmlns:a16="http://schemas.microsoft.com/office/drawing/2014/main" id="{DA538CEF-EB8A-43CD-AA29-0B595EF97116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gray">
                <a:xfrm>
                  <a:off x="708" y="0"/>
                  <a:ext cx="0" cy="240"/>
                </a:xfrm>
                <a:prstGeom prst="line">
                  <a:avLst/>
                </a:prstGeom>
                <a:noFill/>
                <a:ln w="38100">
                  <a:solidFill>
                    <a:srgbClr val="B3B3B3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41000" name="Line 1032">
                  <a:extLst>
                    <a:ext uri="{FF2B5EF4-FFF2-40B4-BE49-F238E27FC236}">
                      <a16:creationId xmlns:a16="http://schemas.microsoft.com/office/drawing/2014/main" id="{51E31762-DFC3-42DD-8CC5-AB5E189CCC16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gray">
                <a:xfrm>
                  <a:off x="576" y="252"/>
                  <a:ext cx="144" cy="0"/>
                </a:xfrm>
                <a:prstGeom prst="line">
                  <a:avLst/>
                </a:prstGeom>
                <a:noFill/>
                <a:ln w="38100">
                  <a:solidFill>
                    <a:srgbClr val="B3B3B3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41001" name="Line 1033">
                  <a:extLst>
                    <a:ext uri="{FF2B5EF4-FFF2-40B4-BE49-F238E27FC236}">
                      <a16:creationId xmlns:a16="http://schemas.microsoft.com/office/drawing/2014/main" id="{79779767-2B70-47A1-9D18-CD6A3CA99D4D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gray">
                <a:xfrm flipH="1">
                  <a:off x="576" y="240"/>
                  <a:ext cx="0" cy="696"/>
                </a:xfrm>
                <a:prstGeom prst="line">
                  <a:avLst/>
                </a:prstGeom>
                <a:noFill/>
                <a:ln w="38100">
                  <a:solidFill>
                    <a:srgbClr val="B3B3B3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41002" name="Line 1034">
                  <a:extLst>
                    <a:ext uri="{FF2B5EF4-FFF2-40B4-BE49-F238E27FC236}">
                      <a16:creationId xmlns:a16="http://schemas.microsoft.com/office/drawing/2014/main" id="{B9C2B990-E227-4B1E-BA75-64B79FF5C4E2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gray">
                <a:xfrm>
                  <a:off x="576" y="924"/>
                  <a:ext cx="144" cy="0"/>
                </a:xfrm>
                <a:prstGeom prst="line">
                  <a:avLst/>
                </a:prstGeom>
                <a:noFill/>
                <a:ln w="38100">
                  <a:solidFill>
                    <a:srgbClr val="B3B3B3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41003" name="Line 1035">
                  <a:extLst>
                    <a:ext uri="{FF2B5EF4-FFF2-40B4-BE49-F238E27FC236}">
                      <a16:creationId xmlns:a16="http://schemas.microsoft.com/office/drawing/2014/main" id="{0CE7E23B-D4F6-4020-AEC9-2FA768FD0957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gray">
                <a:xfrm>
                  <a:off x="708" y="912"/>
                  <a:ext cx="0" cy="3414"/>
                </a:xfrm>
                <a:prstGeom prst="line">
                  <a:avLst/>
                </a:prstGeom>
                <a:noFill/>
                <a:ln w="38100">
                  <a:solidFill>
                    <a:srgbClr val="B3B3B3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sp>
        <p:nvSpPr>
          <p:cNvPr id="1027" name="Rectangle 1036">
            <a:extLst>
              <a:ext uri="{FF2B5EF4-FFF2-40B4-BE49-F238E27FC236}">
                <a16:creationId xmlns:a16="http://schemas.microsoft.com/office/drawing/2014/main" id="{C93ADB26-2E14-463A-A6D7-1017E41F90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60475" y="1485900"/>
            <a:ext cx="7848600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Click to edit Master text styles</a:t>
            </a:r>
          </a:p>
          <a:p>
            <a:pPr lvl="1"/>
            <a:r>
              <a:rPr lang="en-US" altLang="ru-RU"/>
              <a:t>Second level</a:t>
            </a:r>
          </a:p>
          <a:p>
            <a:pPr lvl="1"/>
            <a:r>
              <a:rPr lang="en-US" altLang="ru-RU"/>
              <a:t>Linim veniam, quis nostrud exerci nostrud exerci tation ullamcorper</a:t>
            </a:r>
          </a:p>
          <a:p>
            <a:pPr lvl="2"/>
            <a:r>
              <a:rPr lang="en-US" altLang="ru-RU"/>
              <a:t>Linim veniam, quis nostrud exerci tatioexerc el</a:t>
            </a:r>
          </a:p>
          <a:p>
            <a:pPr lvl="3"/>
            <a:r>
              <a:rPr lang="en-US" altLang="ru-RU"/>
              <a:t>Fourth level</a:t>
            </a:r>
          </a:p>
          <a:p>
            <a:pPr lvl="4"/>
            <a:r>
              <a:rPr lang="en-US" altLang="ru-RU"/>
              <a:t>Fifth level</a:t>
            </a:r>
          </a:p>
          <a:p>
            <a:pPr lvl="3"/>
            <a:endParaRPr lang="en-US" altLang="ru-RU"/>
          </a:p>
        </p:txBody>
      </p:sp>
      <p:sp>
        <p:nvSpPr>
          <p:cNvPr id="1028" name="Rectangle 1037">
            <a:extLst>
              <a:ext uri="{FF2B5EF4-FFF2-40B4-BE49-F238E27FC236}">
                <a16:creationId xmlns:a16="http://schemas.microsoft.com/office/drawing/2014/main" id="{6D038CDB-6FB5-434E-B0CE-705972B43C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549275"/>
            <a:ext cx="7993062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CLICK TO EDIT TITLE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9pPr>
    </p:titleStyle>
    <p:bodyStyle>
      <a:lvl1pPr marL="284163" indent="-284163" algn="l" rtl="0" eaLnBrk="0" fontAlgn="base" hangingPunct="0">
        <a:spcBef>
          <a:spcPct val="20000"/>
        </a:spcBef>
        <a:spcAft>
          <a:spcPct val="0"/>
        </a:spcAft>
        <a:buSzPct val="90000"/>
        <a:buBlip>
          <a:blip r:embed="rId16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2561A7"/>
        </a:buClr>
        <a:buSzPct val="70000"/>
        <a:buFont typeface="Monotype Sorts" pitchFamily="2" charset="2"/>
        <a:buBlip>
          <a:blip r:embed="rId17"/>
        </a:buBlip>
        <a:defRPr sz="2400">
          <a:solidFill>
            <a:schemeClr val="tx1"/>
          </a:solidFill>
          <a:latin typeface="+mn-lt"/>
        </a:defRPr>
      </a:lvl2pPr>
      <a:lvl3pPr marL="1376363" indent="-238125" algn="l" rtl="0" eaLnBrk="0" fontAlgn="base" hangingPunct="0">
        <a:spcBef>
          <a:spcPct val="10000"/>
        </a:spcBef>
        <a:spcAft>
          <a:spcPct val="0"/>
        </a:spcAft>
        <a:buClr>
          <a:srgbClr val="2561A7"/>
        </a:buClr>
        <a:buSzPct val="70000"/>
        <a:buFont typeface="Monotype Sorts" pitchFamily="2" charset="2"/>
        <a:buChar char="u"/>
        <a:defRPr sz="2400">
          <a:solidFill>
            <a:schemeClr val="tx1"/>
          </a:solidFill>
          <a:latin typeface="+mn-lt"/>
        </a:defRPr>
      </a:lvl3pPr>
      <a:lvl4pPr marL="1825625" indent="-225425" algn="l" rtl="0" eaLnBrk="0" fontAlgn="base" hangingPunct="0">
        <a:spcBef>
          <a:spcPct val="10000"/>
        </a:spcBef>
        <a:spcAft>
          <a:spcPct val="0"/>
        </a:spcAft>
        <a:buClr>
          <a:srgbClr val="2561A7"/>
        </a:buClr>
        <a:buSzPct val="80000"/>
        <a:buFont typeface="Wingdings" panose="05000000000000000000" pitchFamily="2" charset="2"/>
        <a:buBlip>
          <a:blip r:embed="rId18"/>
        </a:buBlip>
        <a:defRPr sz="1600">
          <a:solidFill>
            <a:schemeClr val="tx1"/>
          </a:solidFill>
          <a:latin typeface="+mn-lt"/>
        </a:defRPr>
      </a:lvl4pPr>
      <a:lvl5pPr marL="2168525" indent="-171450" algn="l" rtl="0" eaLnBrk="0" fontAlgn="base" hangingPunct="0">
        <a:spcBef>
          <a:spcPct val="10000"/>
        </a:spcBef>
        <a:spcAft>
          <a:spcPct val="0"/>
        </a:spcAft>
        <a:buClr>
          <a:srgbClr val="2561A7"/>
        </a:buClr>
        <a:buChar char="»"/>
        <a:defRPr sz="1600">
          <a:solidFill>
            <a:schemeClr val="tx1"/>
          </a:solidFill>
          <a:latin typeface="+mn-lt"/>
        </a:defRPr>
      </a:lvl5pPr>
      <a:lvl6pPr marL="2625725" indent="-171450" algn="l" rtl="0" fontAlgn="base">
        <a:spcBef>
          <a:spcPct val="10000"/>
        </a:spcBef>
        <a:spcAft>
          <a:spcPct val="0"/>
        </a:spcAft>
        <a:buClr>
          <a:srgbClr val="2561A7"/>
        </a:buClr>
        <a:buChar char="»"/>
        <a:defRPr sz="1600">
          <a:solidFill>
            <a:schemeClr val="tx1"/>
          </a:solidFill>
          <a:latin typeface="+mn-lt"/>
        </a:defRPr>
      </a:lvl6pPr>
      <a:lvl7pPr marL="3082925" indent="-171450" algn="l" rtl="0" fontAlgn="base">
        <a:spcBef>
          <a:spcPct val="10000"/>
        </a:spcBef>
        <a:spcAft>
          <a:spcPct val="0"/>
        </a:spcAft>
        <a:buClr>
          <a:srgbClr val="2561A7"/>
        </a:buClr>
        <a:buChar char="»"/>
        <a:defRPr sz="1600">
          <a:solidFill>
            <a:schemeClr val="tx1"/>
          </a:solidFill>
          <a:latin typeface="+mn-lt"/>
        </a:defRPr>
      </a:lvl7pPr>
      <a:lvl8pPr marL="3540125" indent="-171450" algn="l" rtl="0" fontAlgn="base">
        <a:spcBef>
          <a:spcPct val="10000"/>
        </a:spcBef>
        <a:spcAft>
          <a:spcPct val="0"/>
        </a:spcAft>
        <a:buClr>
          <a:srgbClr val="2561A7"/>
        </a:buClr>
        <a:buChar char="»"/>
        <a:defRPr sz="1600">
          <a:solidFill>
            <a:schemeClr val="tx1"/>
          </a:solidFill>
          <a:latin typeface="+mn-lt"/>
        </a:defRPr>
      </a:lvl8pPr>
      <a:lvl9pPr marL="3997325" indent="-171450" algn="l" rtl="0" fontAlgn="base">
        <a:spcBef>
          <a:spcPct val="10000"/>
        </a:spcBef>
        <a:spcAft>
          <a:spcPct val="0"/>
        </a:spcAft>
        <a:buClr>
          <a:srgbClr val="2561A7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>
            <a:extLst>
              <a:ext uri="{FF2B5EF4-FFF2-40B4-BE49-F238E27FC236}">
                <a16:creationId xmlns:a16="http://schemas.microsoft.com/office/drawing/2014/main" id="{E05BEB2E-41C6-446E-AD3C-2A62E8A79A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57313" y="428625"/>
            <a:ext cx="7786687" cy="4286250"/>
          </a:xfrm>
        </p:spPr>
        <p:txBody>
          <a:bodyPr/>
          <a:lstStyle/>
          <a:p>
            <a:pPr eaLnBrk="1" hangingPunct="1">
              <a:defRPr/>
            </a:pPr>
            <a:br>
              <a:rPr lang="ru-RU" sz="3200" b="1" dirty="0">
                <a:solidFill>
                  <a:srgbClr val="0000CC"/>
                </a:solidFill>
              </a:rPr>
            </a:br>
            <a:br>
              <a:rPr lang="ru-RU" sz="3200" b="1" dirty="0">
                <a:solidFill>
                  <a:srgbClr val="0000CC"/>
                </a:solidFill>
              </a:rPr>
            </a:br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Лекция 8</a:t>
            </a:r>
            <a:br>
              <a:rPr lang="ru-RU" sz="3200" b="1" dirty="0">
                <a:solidFill>
                  <a:srgbClr val="0000CC"/>
                </a:solidFill>
              </a:rPr>
            </a:br>
            <a:r>
              <a:rPr lang="ru-RU" sz="3200" b="1" dirty="0">
                <a:solidFill>
                  <a:srgbClr val="0000CC"/>
                </a:solidFill>
              </a:rPr>
              <a:t> Диаграмма развертывания</a:t>
            </a:r>
            <a:br>
              <a:rPr lang="ru-RU" sz="3200" b="1" dirty="0">
                <a:solidFill>
                  <a:srgbClr val="0000CC"/>
                </a:solidFill>
              </a:rPr>
            </a:br>
            <a:r>
              <a:rPr lang="ru-RU" sz="3200" b="1" dirty="0">
                <a:solidFill>
                  <a:srgbClr val="0000CC"/>
                </a:solidFill>
              </a:rPr>
              <a:t>языка UML </a:t>
            </a:r>
            <a:br>
              <a:rPr lang="ru-RU" sz="3200" b="1" dirty="0">
                <a:solidFill>
                  <a:srgbClr val="0000CC"/>
                </a:solidFill>
              </a:rPr>
            </a:br>
            <a:br>
              <a:rPr lang="ru-RU" sz="3200" b="1" dirty="0">
                <a:solidFill>
                  <a:srgbClr val="0000CC"/>
                </a:solidFill>
              </a:rPr>
            </a:br>
            <a:endParaRPr lang="ru-RU" sz="3200" b="1" dirty="0">
              <a:solidFill>
                <a:srgbClr val="0000CC"/>
              </a:solidFill>
            </a:endParaRPr>
          </a:p>
        </p:txBody>
      </p:sp>
      <p:sp>
        <p:nvSpPr>
          <p:cNvPr id="9219" name="Rectangle 1027">
            <a:extLst>
              <a:ext uri="{FF2B5EF4-FFF2-40B4-BE49-F238E27FC236}">
                <a16:creationId xmlns:a16="http://schemas.microsoft.com/office/drawing/2014/main" id="{D907EADE-82A8-4FC1-AD90-5A742A7856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4438" y="5072063"/>
            <a:ext cx="7772400" cy="1643062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endParaRPr lang="ru-RU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81A8F9CA-0A6E-41F8-9102-291EF19295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Спецификация развертывания </a:t>
            </a:r>
            <a:r>
              <a:rPr lang="ru-RU" altLang="ru-RU" i="1"/>
              <a:t>(deployment specification)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630B1055-16D8-49EC-8AFB-8CA80CB4C1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628775"/>
            <a:ext cx="7848600" cy="1419225"/>
          </a:xfrm>
        </p:spPr>
        <p:txBody>
          <a:bodyPr/>
          <a:lstStyle/>
          <a:p>
            <a:pPr eaLnBrk="1" hangingPunct="1"/>
            <a:r>
              <a:rPr lang="ru-RU" altLang="ru-RU"/>
              <a:t>- специфицирует множество свойств, которые определяют параметры выполнения артефакта компонента, развертываемого на некотором узле</a:t>
            </a:r>
          </a:p>
        </p:txBody>
      </p:sp>
      <p:pic>
        <p:nvPicPr>
          <p:cNvPr id="12292" name="Picture 4" descr="Рис_12_5">
            <a:extLst>
              <a:ext uri="{FF2B5EF4-FFF2-40B4-BE49-F238E27FC236}">
                <a16:creationId xmlns:a16="http://schemas.microsoft.com/office/drawing/2014/main" id="{E02E726F-E5A7-401D-BEB1-88C968D757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938" y="3495675"/>
            <a:ext cx="7488237" cy="180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A840F19F-2B3E-4748-8BCD-4A606A7888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Примеры графического изображения экземпляров спецификаций развертывания </a:t>
            </a:r>
          </a:p>
        </p:txBody>
      </p:sp>
      <p:pic>
        <p:nvPicPr>
          <p:cNvPr id="13315" name="Picture 4" descr="Рис_12_6">
            <a:extLst>
              <a:ext uri="{FF2B5EF4-FFF2-40B4-BE49-F238E27FC236}">
                <a16:creationId xmlns:a16="http://schemas.microsoft.com/office/drawing/2014/main" id="{00496E94-07AF-4995-A375-E6B23C3522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2713038"/>
            <a:ext cx="7561263" cy="258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245DFCC7-0CCC-4C7B-A876-6576DE1D6C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Развертывание </a:t>
            </a:r>
            <a:r>
              <a:rPr lang="ru-RU" altLang="ru-RU" i="1"/>
              <a:t>(deployment)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B8286B2D-06E5-4AFF-B602-88C3D63FCE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485900"/>
            <a:ext cx="7848600" cy="935038"/>
          </a:xfrm>
        </p:spPr>
        <p:txBody>
          <a:bodyPr/>
          <a:lstStyle/>
          <a:p>
            <a:pPr eaLnBrk="1" hangingPunct="1"/>
            <a:r>
              <a:rPr lang="ru-RU" altLang="ru-RU"/>
              <a:t>- представляет собой размещение артефакта или экземпляра артефакта на некоторой цели развертывания. </a:t>
            </a:r>
          </a:p>
        </p:txBody>
      </p:sp>
      <p:pic>
        <p:nvPicPr>
          <p:cNvPr id="14340" name="Picture 4" descr="Рис_12_7">
            <a:extLst>
              <a:ext uri="{FF2B5EF4-FFF2-40B4-BE49-F238E27FC236}">
                <a16:creationId xmlns:a16="http://schemas.microsoft.com/office/drawing/2014/main" id="{FB51562E-9B6F-4334-A316-F1A1FDCB36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2768600"/>
            <a:ext cx="7416800" cy="346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E08DD4B9-3F6C-4049-A193-180EFD8699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838200"/>
            <a:ext cx="7993062" cy="719138"/>
          </a:xfrm>
        </p:spPr>
        <p:txBody>
          <a:bodyPr/>
          <a:lstStyle/>
          <a:p>
            <a:pPr eaLnBrk="1" hangingPunct="1"/>
            <a:r>
              <a:rPr lang="ru-RU" altLang="ru-RU"/>
              <a:t>Второй и третий способы представления множества экземпляров артефактов, развернутых на узле </a:t>
            </a:r>
          </a:p>
        </p:txBody>
      </p:sp>
      <p:pic>
        <p:nvPicPr>
          <p:cNvPr id="15363" name="Picture 4" descr="Рис_12_8">
            <a:extLst>
              <a:ext uri="{FF2B5EF4-FFF2-40B4-BE49-F238E27FC236}">
                <a16:creationId xmlns:a16="http://schemas.microsoft.com/office/drawing/2014/main" id="{A1327117-289A-4B7F-89B2-25B064AF65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038" y="2638425"/>
            <a:ext cx="7920037" cy="299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ADB47371-CE3A-4032-BF80-FBD5DAC306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Манифестация </a:t>
            </a:r>
            <a:r>
              <a:rPr lang="ru-RU" altLang="ru-RU" i="1"/>
              <a:t>(manifestation)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948695E7-FFD0-4EF8-B107-AFDEAA71EC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58888" y="1485900"/>
            <a:ext cx="7848600" cy="1222375"/>
          </a:xfrm>
        </p:spPr>
        <p:txBody>
          <a:bodyPr/>
          <a:lstStyle/>
          <a:p>
            <a:pPr eaLnBrk="1" hangingPunct="1"/>
            <a:r>
              <a:rPr lang="ru-RU" altLang="ru-RU"/>
              <a:t>- представляет собой отношение для спецификации конкретного физического воплощения одного или нескольких элементов модели посредством артефакта</a:t>
            </a:r>
          </a:p>
        </p:txBody>
      </p:sp>
      <p:pic>
        <p:nvPicPr>
          <p:cNvPr id="16388" name="Picture 4" descr="Рис_12_9">
            <a:extLst>
              <a:ext uri="{FF2B5EF4-FFF2-40B4-BE49-F238E27FC236}">
                <a16:creationId xmlns:a16="http://schemas.microsoft.com/office/drawing/2014/main" id="{75874645-E824-489F-B012-041669BA09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3043238"/>
            <a:ext cx="7524750" cy="309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812DC226-6BBB-4705-9013-944A2745E4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Путь коммуникации </a:t>
            </a:r>
            <a:r>
              <a:rPr lang="ru-RU" altLang="ru-RU" i="1"/>
              <a:t>(communication path)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5989C12A-12DD-415E-9D2C-7BF2246BE0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485900"/>
            <a:ext cx="7848600" cy="1295400"/>
          </a:xfrm>
        </p:spPr>
        <p:txBody>
          <a:bodyPr/>
          <a:lstStyle/>
          <a:p>
            <a:pPr eaLnBrk="1" hangingPunct="1"/>
            <a:r>
              <a:rPr lang="ru-RU" altLang="ru-RU"/>
              <a:t>- является ассоциацией между двумя целями развертывания, посредством которой они обладают способностью обмениваться сигналами и сообщениями</a:t>
            </a:r>
          </a:p>
        </p:txBody>
      </p:sp>
      <p:pic>
        <p:nvPicPr>
          <p:cNvPr id="17412" name="Picture 5" descr="Рис_12_10">
            <a:extLst>
              <a:ext uri="{FF2B5EF4-FFF2-40B4-BE49-F238E27FC236}">
                <a16:creationId xmlns:a16="http://schemas.microsoft.com/office/drawing/2014/main" id="{74FF59B9-4742-4560-918C-9BDB05E45D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3251200"/>
            <a:ext cx="7253288" cy="284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417B543A-BE16-472A-9F94-AC1844A540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Самостоятельное задание №9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3DD1B8F5-5852-4BE6-94A0-04EA71B65B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600" y="1485900"/>
            <a:ext cx="7578725" cy="5256213"/>
          </a:xfrm>
        </p:spPr>
        <p:txBody>
          <a:bodyPr/>
          <a:lstStyle/>
          <a:p>
            <a:pPr eaLnBrk="1" hangingPunct="1"/>
            <a:r>
              <a:rPr lang="ru-RU" altLang="ru-RU"/>
              <a:t>Выполнить текущее тестирование: вопросы 37-40</a:t>
            </a:r>
          </a:p>
          <a:p>
            <a:pPr eaLnBrk="1" hangingPunct="1"/>
            <a:r>
              <a:rPr lang="ru-RU" altLang="ru-RU"/>
              <a:t>Разработать диаграмму развертывания для </a:t>
            </a:r>
            <a:r>
              <a:rPr lang="en-US" altLang="ru-RU"/>
              <a:t>ATM</a:t>
            </a:r>
            <a:endParaRPr lang="ru-RU" altLang="ru-RU"/>
          </a:p>
          <a:p>
            <a:pPr lvl="1" eaLnBrk="1" hangingPunct="1"/>
            <a:r>
              <a:rPr lang="ru-RU" altLang="ru-RU"/>
              <a:t>Изобразить следующие узлы: Банкомат, Сервер Банка.</a:t>
            </a:r>
          </a:p>
          <a:p>
            <a:pPr lvl="1" eaLnBrk="1" hangingPunct="1"/>
            <a:r>
              <a:rPr lang="ru-RU" altLang="ru-RU"/>
              <a:t>Изобразить необходимые артефакты и среды выполнения</a:t>
            </a:r>
          </a:p>
          <a:p>
            <a:pPr lvl="1" eaLnBrk="1" hangingPunct="1"/>
            <a:r>
              <a:rPr lang="ru-RU" altLang="ru-RU"/>
              <a:t>Изобразить отношения между ними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0AA166C-C1B4-4578-AE39-EB9E88AA72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46188" y="211138"/>
            <a:ext cx="7646987" cy="855662"/>
          </a:xfrm>
        </p:spPr>
        <p:txBody>
          <a:bodyPr/>
          <a:lstStyle/>
          <a:p>
            <a:pPr eaLnBrk="1" hangingPunct="1"/>
            <a:r>
              <a:rPr lang="ru-RU" altLang="ru-RU">
                <a:solidFill>
                  <a:schemeClr val="tx1"/>
                </a:solidFill>
              </a:rPr>
              <a:t>Архитектура распределенных систем – исходное представление</a:t>
            </a:r>
          </a:p>
        </p:txBody>
      </p:sp>
      <p:sp>
        <p:nvSpPr>
          <p:cNvPr id="4099" name="Line 9">
            <a:extLst>
              <a:ext uri="{FF2B5EF4-FFF2-40B4-BE49-F238E27FC236}">
                <a16:creationId xmlns:a16="http://schemas.microsoft.com/office/drawing/2014/main" id="{92DB99FF-913C-4301-8336-354055F6BC71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5875" y="1628775"/>
            <a:ext cx="1439863" cy="7921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 anchor="ctr">
            <a:spAutoFit/>
          </a:bodyPr>
          <a:lstStyle/>
          <a:p>
            <a:endParaRPr lang="ru-RU"/>
          </a:p>
        </p:txBody>
      </p:sp>
      <p:sp>
        <p:nvSpPr>
          <p:cNvPr id="4100" name="Line 18">
            <a:extLst>
              <a:ext uri="{FF2B5EF4-FFF2-40B4-BE49-F238E27FC236}">
                <a16:creationId xmlns:a16="http://schemas.microsoft.com/office/drawing/2014/main" id="{D8B5C29A-C7AB-41CE-8C16-2C747266AFF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2000" y="2708275"/>
            <a:ext cx="0" cy="936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 anchor="ctr">
            <a:spAutoFit/>
          </a:bodyPr>
          <a:lstStyle/>
          <a:p>
            <a:endParaRPr lang="ru-RU"/>
          </a:p>
        </p:txBody>
      </p:sp>
      <p:sp>
        <p:nvSpPr>
          <p:cNvPr id="4101" name="Line 19">
            <a:extLst>
              <a:ext uri="{FF2B5EF4-FFF2-40B4-BE49-F238E27FC236}">
                <a16:creationId xmlns:a16="http://schemas.microsoft.com/office/drawing/2014/main" id="{219C2F7E-EFF9-4A98-A9F1-D9845FA947F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79613" y="4148138"/>
            <a:ext cx="2160587" cy="1441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 anchor="ctr">
            <a:spAutoFit/>
          </a:bodyPr>
          <a:lstStyle/>
          <a:p>
            <a:endParaRPr lang="ru-RU"/>
          </a:p>
        </p:txBody>
      </p:sp>
      <p:sp>
        <p:nvSpPr>
          <p:cNvPr id="4102" name="Line 20">
            <a:extLst>
              <a:ext uri="{FF2B5EF4-FFF2-40B4-BE49-F238E27FC236}">
                <a16:creationId xmlns:a16="http://schemas.microsoft.com/office/drawing/2014/main" id="{F3362D1F-AF09-45F9-B824-3E1EA4B90E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35375" y="4149725"/>
            <a:ext cx="792163" cy="1655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 anchor="ctr">
            <a:spAutoFit/>
          </a:bodyPr>
          <a:lstStyle/>
          <a:p>
            <a:endParaRPr lang="ru-RU"/>
          </a:p>
        </p:txBody>
      </p:sp>
      <p:sp>
        <p:nvSpPr>
          <p:cNvPr id="4103" name="Line 21">
            <a:extLst>
              <a:ext uri="{FF2B5EF4-FFF2-40B4-BE49-F238E27FC236}">
                <a16:creationId xmlns:a16="http://schemas.microsoft.com/office/drawing/2014/main" id="{EC41F771-03AC-4B12-A009-B6A6DDC1DA7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16463" y="4149725"/>
            <a:ext cx="792162" cy="1655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 anchor="ctr">
            <a:spAutoFit/>
          </a:bodyPr>
          <a:lstStyle/>
          <a:p>
            <a:endParaRPr lang="ru-RU"/>
          </a:p>
        </p:txBody>
      </p:sp>
      <p:sp>
        <p:nvSpPr>
          <p:cNvPr id="4104" name="Line 22">
            <a:extLst>
              <a:ext uri="{FF2B5EF4-FFF2-40B4-BE49-F238E27FC236}">
                <a16:creationId xmlns:a16="http://schemas.microsoft.com/office/drawing/2014/main" id="{F4E0CA54-C389-43E0-91D9-7B64B2B57CA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076825" y="4149725"/>
            <a:ext cx="2376488" cy="1512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 anchor="ctr">
            <a:spAutoFit/>
          </a:bodyPr>
          <a:lstStyle/>
          <a:p>
            <a:endParaRPr lang="ru-RU"/>
          </a:p>
        </p:txBody>
      </p:sp>
      <p:sp>
        <p:nvSpPr>
          <p:cNvPr id="4105" name="Rectangle 23" descr="50%">
            <a:extLst>
              <a:ext uri="{FF2B5EF4-FFF2-40B4-BE49-F238E27FC236}">
                <a16:creationId xmlns:a16="http://schemas.microsoft.com/office/drawing/2014/main" id="{90776BD4-CC14-426A-A0BF-E01C29F07C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1484313"/>
            <a:ext cx="4714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l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ru-RU" sz="1800" b="1">
                <a:latin typeface="Arial" panose="020B0604020202020204" pitchFamily="34" charset="0"/>
              </a:rPr>
              <a:t>Dynamic HTML, JavaScript, Java</a:t>
            </a:r>
            <a:r>
              <a:rPr lang="ru-RU" altLang="ru-RU" sz="1800" b="1">
                <a:latin typeface="Arial" panose="020B0604020202020204" pitchFamily="34" charset="0"/>
              </a:rPr>
              <a:t>, </a:t>
            </a:r>
            <a:r>
              <a:rPr lang="en-US" altLang="ru-RU" sz="1800" b="1">
                <a:latin typeface="Arial" panose="020B0604020202020204" pitchFamily="34" charset="0"/>
              </a:rPr>
              <a:t>ActiveX</a:t>
            </a:r>
          </a:p>
        </p:txBody>
      </p:sp>
      <p:sp>
        <p:nvSpPr>
          <p:cNvPr id="4106" name="Rectangle 24" descr="50%">
            <a:extLst>
              <a:ext uri="{FF2B5EF4-FFF2-40B4-BE49-F238E27FC236}">
                <a16:creationId xmlns:a16="http://schemas.microsoft.com/office/drawing/2014/main" id="{51D995D9-B99A-495F-BE8B-26E3D06517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7200" y="2246313"/>
            <a:ext cx="335597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l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ru-RU" sz="2200" b="1"/>
              <a:t>Java, C, C++, JavaScript, CGI</a:t>
            </a:r>
          </a:p>
        </p:txBody>
      </p:sp>
      <p:sp>
        <p:nvSpPr>
          <p:cNvPr id="4107" name="Rectangle 25" descr="50%">
            <a:extLst>
              <a:ext uri="{FF2B5EF4-FFF2-40B4-BE49-F238E27FC236}">
                <a16:creationId xmlns:a16="http://schemas.microsoft.com/office/drawing/2014/main" id="{83C04A55-48D8-41B2-9A0A-782F26E76B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75" y="3429000"/>
            <a:ext cx="2924175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l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ru-RU" sz="2200" b="1"/>
              <a:t>Java, C, C++, JavaBeans,</a:t>
            </a:r>
          </a:p>
          <a:p>
            <a:pPr algn="l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ru-RU" sz="2200" b="1"/>
              <a:t>CORBA, DCOM, NET</a:t>
            </a:r>
          </a:p>
        </p:txBody>
      </p:sp>
      <p:sp>
        <p:nvSpPr>
          <p:cNvPr id="4108" name="Rectangle 26" descr="50%">
            <a:extLst>
              <a:ext uri="{FF2B5EF4-FFF2-40B4-BE49-F238E27FC236}">
                <a16:creationId xmlns:a16="http://schemas.microsoft.com/office/drawing/2014/main" id="{327E5A08-F73D-4ADF-AF1A-703332E017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4388" y="4868863"/>
            <a:ext cx="18161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2200" b="1"/>
              <a:t>Естественные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2200" b="1"/>
              <a:t>языки</a:t>
            </a:r>
            <a:endParaRPr lang="en-US" altLang="ru-RU" sz="2200" b="1"/>
          </a:p>
        </p:txBody>
      </p:sp>
      <p:sp>
        <p:nvSpPr>
          <p:cNvPr id="4109" name="Line 33">
            <a:extLst>
              <a:ext uri="{FF2B5EF4-FFF2-40B4-BE49-F238E27FC236}">
                <a16:creationId xmlns:a16="http://schemas.microsoft.com/office/drawing/2014/main" id="{9408E153-DC76-4412-B413-EFDFD91F15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55875" y="2492375"/>
            <a:ext cx="1439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 anchor="ctr">
            <a:spAutoFit/>
          </a:bodyPr>
          <a:lstStyle/>
          <a:p>
            <a:endParaRPr lang="ru-RU"/>
          </a:p>
        </p:txBody>
      </p:sp>
      <p:sp>
        <p:nvSpPr>
          <p:cNvPr id="4110" name="Line 34">
            <a:extLst>
              <a:ext uri="{FF2B5EF4-FFF2-40B4-BE49-F238E27FC236}">
                <a16:creationId xmlns:a16="http://schemas.microsoft.com/office/drawing/2014/main" id="{02D155B9-64FB-4447-9BDB-A0B4D9C2D25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00338" y="2565400"/>
            <a:ext cx="1295400" cy="647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 anchor="ctr">
            <a:spAutoFit/>
          </a:bodyPr>
          <a:lstStyle/>
          <a:p>
            <a:endParaRPr lang="ru-RU"/>
          </a:p>
        </p:txBody>
      </p:sp>
      <p:sp>
        <p:nvSpPr>
          <p:cNvPr id="4111" name="Rectangle 35">
            <a:extLst>
              <a:ext uri="{FF2B5EF4-FFF2-40B4-BE49-F238E27FC236}">
                <a16:creationId xmlns:a16="http://schemas.microsoft.com/office/drawing/2014/main" id="{C5D80C36-1334-4F04-AA93-21E445147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0" y="1484313"/>
            <a:ext cx="998538" cy="403225"/>
          </a:xfrm>
          <a:prstGeom prst="rect">
            <a:avLst/>
          </a:prstGeom>
          <a:solidFill>
            <a:srgbClr val="CC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Plastic">
            <a:bevelT w="13500" h="13500" prst="angle"/>
            <a:bevelB w="13500" h="13500" prst="angle"/>
            <a:extrusionClr>
              <a:srgbClr val="CCFFFF"/>
            </a:extrusionClr>
            <a:contourClr>
              <a:srgbClr val="CCFFFF"/>
            </a:contourClr>
          </a:sp3d>
        </p:spPr>
        <p:txBody>
          <a:bodyPr wrap="none" anchor="ctr">
            <a:spAutoFit/>
            <a:flatTx/>
          </a:bodyPr>
          <a:lstStyle>
            <a:lvl1pPr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2200" b="1"/>
              <a:t>Клиент</a:t>
            </a:r>
            <a:endParaRPr lang="ru-RU" altLang="ru-RU" sz="2200"/>
          </a:p>
        </p:txBody>
      </p:sp>
      <p:sp>
        <p:nvSpPr>
          <p:cNvPr id="4112" name="Rectangle 36">
            <a:extLst>
              <a:ext uri="{FF2B5EF4-FFF2-40B4-BE49-F238E27FC236}">
                <a16:creationId xmlns:a16="http://schemas.microsoft.com/office/drawing/2014/main" id="{7D522818-2269-4B9A-9AC2-2ED663F95F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0" y="2349500"/>
            <a:ext cx="998538" cy="403225"/>
          </a:xfrm>
          <a:prstGeom prst="rect">
            <a:avLst/>
          </a:prstGeom>
          <a:solidFill>
            <a:srgbClr val="CC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Plastic">
            <a:bevelT w="13500" h="13500" prst="angle"/>
            <a:bevelB w="13500" h="13500" prst="angle"/>
            <a:extrusionClr>
              <a:srgbClr val="CCFFFF"/>
            </a:extrusionClr>
            <a:contourClr>
              <a:srgbClr val="CCFFFF"/>
            </a:contourClr>
          </a:sp3d>
        </p:spPr>
        <p:txBody>
          <a:bodyPr wrap="none" anchor="ctr">
            <a:spAutoFit/>
            <a:flatTx/>
          </a:bodyPr>
          <a:lstStyle>
            <a:lvl1pPr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2200" b="1"/>
              <a:t>Клиент</a:t>
            </a:r>
            <a:endParaRPr lang="ru-RU" altLang="ru-RU" sz="2200"/>
          </a:p>
        </p:txBody>
      </p:sp>
      <p:sp>
        <p:nvSpPr>
          <p:cNvPr id="4113" name="Rectangle 37">
            <a:extLst>
              <a:ext uri="{FF2B5EF4-FFF2-40B4-BE49-F238E27FC236}">
                <a16:creationId xmlns:a16="http://schemas.microsoft.com/office/drawing/2014/main" id="{8F5EFD81-1A58-45CD-BC3C-26E40D9C93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813" y="3141663"/>
            <a:ext cx="1008062" cy="403225"/>
          </a:xfrm>
          <a:prstGeom prst="rect">
            <a:avLst/>
          </a:prstGeom>
          <a:solidFill>
            <a:srgbClr val="CC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Plastic">
            <a:bevelT w="13500" h="13500" prst="angle"/>
            <a:bevelB w="13500" h="13500" prst="angle"/>
            <a:extrusionClr>
              <a:srgbClr val="CCFFFF"/>
            </a:extrusionClr>
            <a:contourClr>
              <a:srgbClr val="CCFFFF"/>
            </a:contourClr>
          </a:sp3d>
        </p:spPr>
        <p:txBody>
          <a:bodyPr anchor="ctr">
            <a:spAutoFit/>
            <a:flatTx/>
          </a:bodyPr>
          <a:lstStyle>
            <a:lvl1pPr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2200" b="1"/>
              <a:t>Клиент</a:t>
            </a:r>
            <a:endParaRPr lang="ru-RU" altLang="ru-RU" sz="2200"/>
          </a:p>
        </p:txBody>
      </p:sp>
      <p:sp>
        <p:nvSpPr>
          <p:cNvPr id="4114" name="Rectangle 38">
            <a:extLst>
              <a:ext uri="{FF2B5EF4-FFF2-40B4-BE49-F238E27FC236}">
                <a16:creationId xmlns:a16="http://schemas.microsoft.com/office/drawing/2014/main" id="{F87FE82D-897D-4C93-8805-1295648696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0813" y="2322513"/>
            <a:ext cx="1187450" cy="458787"/>
          </a:xfrm>
          <a:prstGeom prst="rect">
            <a:avLst/>
          </a:prstGeom>
          <a:solidFill>
            <a:srgbClr val="CC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Plastic">
            <a:bevelT w="13500" h="13500" prst="angle"/>
            <a:bevelB w="13500" h="13500" prst="angle"/>
            <a:extrusionClr>
              <a:srgbClr val="CCFFFF"/>
            </a:extrusionClr>
            <a:contourClr>
              <a:srgbClr val="CCFFFF"/>
            </a:contourClr>
          </a:sp3d>
        </p:spPr>
        <p:txBody>
          <a:bodyPr wrap="none" anchor="ctr">
            <a:spAutoFit/>
            <a:flatTx/>
          </a:bodyPr>
          <a:lstStyle>
            <a:lvl1pPr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2600" b="1"/>
              <a:t>Сервер</a:t>
            </a:r>
            <a:endParaRPr lang="en-US" altLang="ru-RU" sz="2600" b="1"/>
          </a:p>
        </p:txBody>
      </p:sp>
      <p:sp>
        <p:nvSpPr>
          <p:cNvPr id="4115" name="Rectangle 41">
            <a:extLst>
              <a:ext uri="{FF2B5EF4-FFF2-40B4-BE49-F238E27FC236}">
                <a16:creationId xmlns:a16="http://schemas.microsoft.com/office/drawing/2014/main" id="{DF1B0C31-D12B-4075-8ED2-6E4CE85F45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5876925"/>
            <a:ext cx="1500188" cy="704850"/>
          </a:xfrm>
          <a:prstGeom prst="rect">
            <a:avLst/>
          </a:prstGeom>
          <a:solidFill>
            <a:srgbClr val="CC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Plastic">
            <a:bevelT w="13500" h="13500" prst="angle"/>
            <a:bevelB w="13500" h="13500" prst="angle"/>
            <a:extrusionClr>
              <a:srgbClr val="CCFFFF"/>
            </a:extrusionClr>
            <a:contourClr>
              <a:srgbClr val="CCFFFF"/>
            </a:contourClr>
          </a:sp3d>
        </p:spPr>
        <p:txBody>
          <a:bodyPr wrap="none" anchor="ctr">
            <a:spAutoFit/>
            <a:flatTx/>
          </a:bodyPr>
          <a:lstStyle>
            <a:lvl1pPr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2200" b="1"/>
              <a:t>Хранилища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2200" b="1"/>
              <a:t>данных</a:t>
            </a:r>
            <a:endParaRPr lang="en-US" altLang="ru-RU" sz="2200" b="1"/>
          </a:p>
        </p:txBody>
      </p:sp>
      <p:sp>
        <p:nvSpPr>
          <p:cNvPr id="4116" name="Rectangle 44">
            <a:extLst>
              <a:ext uri="{FF2B5EF4-FFF2-40B4-BE49-F238E27FC236}">
                <a16:creationId xmlns:a16="http://schemas.microsoft.com/office/drawing/2014/main" id="{26604B2E-9939-4D6C-B705-75F01599BE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3444875"/>
            <a:ext cx="1606550" cy="704850"/>
          </a:xfrm>
          <a:prstGeom prst="rect">
            <a:avLst/>
          </a:prstGeom>
          <a:solidFill>
            <a:srgbClr val="CC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Plastic">
            <a:bevelT w="13500" h="13500" prst="angle"/>
            <a:bevelB w="13500" h="13500" prst="angle"/>
            <a:extrusionClr>
              <a:srgbClr val="CCFFFF"/>
            </a:extrusionClr>
            <a:contourClr>
              <a:srgbClr val="CCFFFF"/>
            </a:contourClr>
          </a:sp3d>
        </p:spPr>
        <p:txBody>
          <a:bodyPr wrap="none" anchor="ctr">
            <a:spAutoFit/>
            <a:flatTx/>
          </a:bodyPr>
          <a:lstStyle>
            <a:lvl1pPr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2200" b="1"/>
              <a:t>Сервер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2200" b="1"/>
              <a:t>приложений</a:t>
            </a:r>
            <a:endParaRPr lang="en-US" altLang="ru-RU" sz="2200" b="1"/>
          </a:p>
        </p:txBody>
      </p:sp>
      <p:sp>
        <p:nvSpPr>
          <p:cNvPr id="4117" name="Rectangle 45">
            <a:extLst>
              <a:ext uri="{FF2B5EF4-FFF2-40B4-BE49-F238E27FC236}">
                <a16:creationId xmlns:a16="http://schemas.microsoft.com/office/drawing/2014/main" id="{835BAA97-F4A8-4CCD-9BCA-67DA1718C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5661025"/>
            <a:ext cx="1125537" cy="704850"/>
          </a:xfrm>
          <a:prstGeom prst="rect">
            <a:avLst/>
          </a:prstGeom>
          <a:solidFill>
            <a:srgbClr val="CC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Plastic">
            <a:bevelT w="13500" h="13500" prst="angle"/>
            <a:bevelB w="13500" h="13500" prst="angle"/>
            <a:extrusionClr>
              <a:srgbClr val="CCFFFF"/>
            </a:extrusionClr>
            <a:contourClr>
              <a:srgbClr val="CCFFFF"/>
            </a:contourClr>
          </a:sp3d>
        </p:spPr>
        <p:txBody>
          <a:bodyPr wrap="none" anchor="ctr">
            <a:spAutoFit/>
            <a:flatTx/>
          </a:bodyPr>
          <a:lstStyle>
            <a:lvl1pPr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ru-RU" sz="2200" b="1"/>
              <a:t>ERP</a:t>
            </a:r>
            <a:endParaRPr lang="ru-RU" altLang="ru-RU" sz="2200" b="1"/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2200" b="1"/>
              <a:t>система</a:t>
            </a:r>
            <a:endParaRPr lang="en-US" altLang="ru-RU" sz="2200" b="1"/>
          </a:p>
        </p:txBody>
      </p:sp>
      <p:sp>
        <p:nvSpPr>
          <p:cNvPr id="4118" name="Rectangle 46">
            <a:extLst>
              <a:ext uri="{FF2B5EF4-FFF2-40B4-BE49-F238E27FC236}">
                <a16:creationId xmlns:a16="http://schemas.microsoft.com/office/drawing/2014/main" id="{316B3F11-CE5C-4669-8975-A4BA7152A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805488"/>
            <a:ext cx="1479550" cy="704850"/>
          </a:xfrm>
          <a:prstGeom prst="rect">
            <a:avLst/>
          </a:prstGeom>
          <a:solidFill>
            <a:srgbClr val="CC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Plastic">
            <a:bevelT w="13500" h="13500" prst="angle"/>
            <a:bevelB w="13500" h="13500" prst="angle"/>
            <a:extrusionClr>
              <a:srgbClr val="CCFFFF"/>
            </a:extrusionClr>
            <a:contourClr>
              <a:srgbClr val="CCFFFF"/>
            </a:contourClr>
          </a:sp3d>
        </p:spPr>
        <p:txBody>
          <a:bodyPr wrap="none" anchor="ctr">
            <a:spAutoFit/>
            <a:flatTx/>
          </a:bodyPr>
          <a:lstStyle>
            <a:lvl1pPr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2200" b="1"/>
              <a:t>Сервер баз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2200" b="1"/>
              <a:t>данных</a:t>
            </a:r>
            <a:endParaRPr lang="en-US" altLang="ru-RU" sz="2200" b="1"/>
          </a:p>
        </p:txBody>
      </p:sp>
      <p:sp>
        <p:nvSpPr>
          <p:cNvPr id="4119" name="Rectangle 47">
            <a:extLst>
              <a:ext uri="{FF2B5EF4-FFF2-40B4-BE49-F238E27FC236}">
                <a16:creationId xmlns:a16="http://schemas.microsoft.com/office/drawing/2014/main" id="{DD84AFD9-A0EE-4AF5-9F06-79E2B31380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0338" y="5876925"/>
            <a:ext cx="1601787" cy="704850"/>
          </a:xfrm>
          <a:prstGeom prst="rect">
            <a:avLst/>
          </a:prstGeom>
          <a:solidFill>
            <a:srgbClr val="CC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Plastic">
            <a:bevelT w="13500" h="13500" prst="angle"/>
            <a:bevelB w="13500" h="13500" prst="angle"/>
            <a:extrusionClr>
              <a:srgbClr val="CCFFFF"/>
            </a:extrusionClr>
            <a:contourClr>
              <a:srgbClr val="CCFFFF"/>
            </a:contourClr>
          </a:sp3d>
        </p:spPr>
        <p:txBody>
          <a:bodyPr wrap="none" anchor="ctr">
            <a:spAutoFit/>
            <a:flatTx/>
          </a:bodyPr>
          <a:lstStyle>
            <a:lvl1pPr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2200" b="1"/>
              <a:t>Финансовая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2200" b="1"/>
              <a:t>система</a:t>
            </a:r>
            <a:endParaRPr lang="en-US" altLang="ru-RU" sz="22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FA94107-DCCF-4805-9CA7-EDCD37D4D5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Диаграмма развертывания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2A08526D-7530-47A5-B2AD-0C333F5ACD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7450" y="1485900"/>
            <a:ext cx="7848600" cy="52562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/>
              <a:t>- предназначена для представления общей конфигурации или топологии распределенной программной системы и содержит изображение размещения различных артефактов по отдельным узлам системы.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При разработке диаграмм развертывания преследуются следующие цели:</a:t>
            </a:r>
          </a:p>
          <a:p>
            <a:pPr lvl="1" eaLnBrk="1" hangingPunct="1">
              <a:lnSpc>
                <a:spcPct val="90000"/>
              </a:lnSpc>
            </a:pPr>
            <a:r>
              <a:rPr lang="ru-RU" altLang="ru-RU"/>
              <a:t>Специфицировать физические узлы, необходимые для размещения на них исполнимых компонентов программной системы.</a:t>
            </a:r>
          </a:p>
          <a:p>
            <a:pPr lvl="1" eaLnBrk="1" hangingPunct="1">
              <a:lnSpc>
                <a:spcPct val="90000"/>
              </a:lnSpc>
            </a:pPr>
            <a:r>
              <a:rPr lang="ru-RU" altLang="ru-RU"/>
              <a:t>Показать физические связи между узлами реализации системы на этапе ее исполнения.</a:t>
            </a:r>
          </a:p>
          <a:p>
            <a:pPr lvl="1" eaLnBrk="1" hangingPunct="1">
              <a:lnSpc>
                <a:spcPct val="90000"/>
              </a:lnSpc>
            </a:pPr>
            <a:r>
              <a:rPr lang="ru-RU" altLang="ru-RU"/>
              <a:t>Выявить узкие места системы и реконфигурировать ее топологию для достижения требуемой производительности.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P_02">
            <a:extLst>
              <a:ext uri="{FF2B5EF4-FFF2-40B4-BE49-F238E27FC236}">
                <a16:creationId xmlns:a16="http://schemas.microsoft.com/office/drawing/2014/main" id="{79BBF276-5AA0-42E0-AFD1-774E4D3B5D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688" y="1773238"/>
            <a:ext cx="6913562" cy="498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3">
            <a:extLst>
              <a:ext uri="{FF2B5EF4-FFF2-40B4-BE49-F238E27FC236}">
                <a16:creationId xmlns:a16="http://schemas.microsoft.com/office/drawing/2014/main" id="{833AF70B-5408-4222-9516-7903642B04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587375"/>
            <a:ext cx="7993062" cy="609600"/>
          </a:xfrm>
          <a:noFill/>
        </p:spPr>
        <p:txBody>
          <a:bodyPr/>
          <a:lstStyle/>
          <a:p>
            <a:pPr eaLnBrk="1" hangingPunct="1"/>
            <a:r>
              <a:rPr lang="ru-RU" altLang="ru-RU"/>
              <a:t>Основные обозначения на диаграмме развертывания</a:t>
            </a:r>
            <a:endParaRPr lang="en-US" alt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F24AD04-46C2-4426-9D6B-D7EA782C8F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71550" y="477838"/>
            <a:ext cx="7993063" cy="719137"/>
          </a:xfrm>
        </p:spPr>
        <p:txBody>
          <a:bodyPr/>
          <a:lstStyle/>
          <a:p>
            <a:pPr eaLnBrk="1" hangingPunct="1"/>
            <a:r>
              <a:rPr lang="ru-RU" altLang="ru-RU"/>
              <a:t>Узел </a:t>
            </a:r>
            <a:r>
              <a:rPr lang="ru-RU" altLang="ru-RU" i="1"/>
              <a:t>(node)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584A9C26-0D24-4702-A29D-538676DC8F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7450" y="1412875"/>
            <a:ext cx="7848600" cy="52562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/>
              <a:t>- является элементом модели, который представляет некоторый вычислительный ресурс для развертывания на нем различных артефактов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На практике для уточнения спецификации узла могут использоваться различные текстовые стереотипы, которые акцентируют внимание на назначении этого узла.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Хотя в языке UML 2.х конкретные стереотипы для узлов не определены, разработчики предложили для этой цели следующие текстовые стереотипы:</a:t>
            </a:r>
          </a:p>
          <a:p>
            <a:pPr lvl="1" eaLnBrk="1" hangingPunct="1">
              <a:lnSpc>
                <a:spcPct val="90000"/>
              </a:lnSpc>
            </a:pPr>
            <a:r>
              <a:rPr lang="ru-RU" altLang="ru-RU"/>
              <a:t>«</a:t>
            </a:r>
            <a:r>
              <a:rPr lang="en-US" altLang="ru-RU"/>
              <a:t>application server</a:t>
            </a:r>
            <a:r>
              <a:rPr lang="ru-RU" altLang="ru-RU"/>
              <a:t>» (сервер приложений), «</a:t>
            </a:r>
            <a:r>
              <a:rPr lang="en-US" altLang="ru-RU"/>
              <a:t>client workstation</a:t>
            </a:r>
            <a:r>
              <a:rPr lang="ru-RU" altLang="ru-RU"/>
              <a:t>» (клиентская рабочая станция), «</a:t>
            </a:r>
            <a:r>
              <a:rPr lang="en-US" altLang="ru-RU"/>
              <a:t>mobile device</a:t>
            </a:r>
            <a:r>
              <a:rPr lang="ru-RU" altLang="ru-RU"/>
              <a:t>» (мобильное устройство), «</a:t>
            </a:r>
            <a:r>
              <a:rPr lang="en-US" altLang="ru-RU"/>
              <a:t>embedded device</a:t>
            </a:r>
            <a:r>
              <a:rPr lang="ru-RU" altLang="ru-RU"/>
              <a:t>» (встроенное устройство), «</a:t>
            </a:r>
            <a:r>
              <a:rPr lang="en-US" altLang="ru-RU"/>
              <a:t>processor</a:t>
            </a:r>
            <a:r>
              <a:rPr lang="ru-RU" altLang="ru-RU"/>
              <a:t>» (процессор), «sensor» (датчик), «</a:t>
            </a:r>
            <a:r>
              <a:rPr lang="en-US" altLang="ru-RU"/>
              <a:t>modem</a:t>
            </a:r>
            <a:r>
              <a:rPr lang="ru-RU" altLang="ru-RU"/>
              <a:t>» (модем), «</a:t>
            </a:r>
            <a:r>
              <a:rPr lang="en-US" altLang="ru-RU"/>
              <a:t>net</a:t>
            </a:r>
            <a:r>
              <a:rPr lang="ru-RU" altLang="ru-RU"/>
              <a:t>» (сеть), «</a:t>
            </a:r>
            <a:r>
              <a:rPr lang="en-US" altLang="ru-RU"/>
              <a:t>printer</a:t>
            </a:r>
            <a:r>
              <a:rPr lang="ru-RU" altLang="ru-RU"/>
              <a:t>» (принтер) и другие.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C9B8337-D69A-48AB-871C-F3D1689A96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Узел в качестве типа и экземпляра</a:t>
            </a:r>
          </a:p>
        </p:txBody>
      </p:sp>
      <p:pic>
        <p:nvPicPr>
          <p:cNvPr id="8195" name="Picture 4" descr="Рис_12_1">
            <a:extLst>
              <a:ext uri="{FF2B5EF4-FFF2-40B4-BE49-F238E27FC236}">
                <a16:creationId xmlns:a16="http://schemas.microsoft.com/office/drawing/2014/main" id="{C1815AB8-3A12-4D46-8A73-D498F1215D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308600"/>
            <a:ext cx="7127875" cy="128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Rectangle 8">
            <a:extLst>
              <a:ext uri="{FF2B5EF4-FFF2-40B4-BE49-F238E27FC236}">
                <a16:creationId xmlns:a16="http://schemas.microsoft.com/office/drawing/2014/main" id="{DF9CF14A-7B92-43E1-A058-F6D471E767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7450" y="1485900"/>
            <a:ext cx="7848600" cy="3671888"/>
          </a:xfrm>
        </p:spPr>
        <p:txBody>
          <a:bodyPr/>
          <a:lstStyle/>
          <a:p>
            <a:pPr eaLnBrk="1" hangingPunct="1"/>
            <a:r>
              <a:rPr lang="ru-RU" altLang="ru-RU" sz="2200"/>
              <a:t>Имя типа узла записывается в форме обычного имени классификатора: &lt;</a:t>
            </a:r>
            <a:r>
              <a:rPr lang="ru-RU" altLang="ru-RU" sz="2200" i="1"/>
              <a:t>имя-типа-узла</a:t>
            </a:r>
            <a:r>
              <a:rPr lang="ru-RU" altLang="ru-RU" sz="2200"/>
              <a:t>&gt;. При этом имя начинается с заглавной буквы, а строка имени не подчеркивается. Имя типа узла указывает на некоторую разновидность узлов, присутствующих в модели системы.</a:t>
            </a:r>
          </a:p>
          <a:p>
            <a:pPr eaLnBrk="1" hangingPunct="1"/>
            <a:r>
              <a:rPr lang="ru-RU" altLang="ru-RU" sz="2200"/>
              <a:t>Имя экземпляра узла записывается в следующей формате (БНФ):</a:t>
            </a:r>
          </a:p>
          <a:p>
            <a:pPr eaLnBrk="1" hangingPunct="1">
              <a:buFontTx/>
              <a:buNone/>
            </a:pPr>
            <a:r>
              <a:rPr lang="ru-RU" altLang="ru-RU" sz="2200"/>
              <a:t>	&lt;</a:t>
            </a:r>
            <a:r>
              <a:rPr lang="ru-RU" altLang="ru-RU" sz="2200" i="1"/>
              <a:t>имя-экземпляра-узла</a:t>
            </a:r>
            <a:r>
              <a:rPr lang="ru-RU" altLang="ru-RU" sz="2200"/>
              <a:t>&gt;::=[&lt;</a:t>
            </a:r>
            <a:r>
              <a:rPr lang="ru-RU" altLang="ru-RU" sz="2200" i="1"/>
              <a:t>собственное-имя-узла </a:t>
            </a:r>
            <a:r>
              <a:rPr lang="ru-RU" altLang="ru-RU" sz="2200"/>
              <a:t>&gt;][</a:t>
            </a:r>
            <a:r>
              <a:rPr lang="ru-RU" altLang="ru-RU" sz="2200" i="1"/>
              <a:t>‘:’</a:t>
            </a:r>
            <a:r>
              <a:rPr lang="ru-RU" altLang="ru-RU" sz="2200"/>
              <a:t> &lt;</a:t>
            </a:r>
            <a:r>
              <a:rPr lang="ru-RU" altLang="ru-RU" sz="2200" i="1"/>
              <a:t>имя-типа-узла</a:t>
            </a:r>
            <a:r>
              <a:rPr lang="ru-RU" altLang="ru-RU" sz="2200"/>
              <a:t>&gt;, </a:t>
            </a:r>
          </a:p>
          <a:p>
            <a:pPr eaLnBrk="1" hangingPunct="1"/>
            <a:r>
              <a:rPr lang="ru-RU" altLang="ru-RU" sz="2200"/>
              <a:t>при этом </a:t>
            </a:r>
            <a:r>
              <a:rPr lang="ru-RU" altLang="ru-RU" sz="2200" i="1"/>
              <a:t>собственное имя узла </a:t>
            </a:r>
            <a:r>
              <a:rPr lang="ru-RU" altLang="ru-RU" sz="2200"/>
              <a:t>записывается со строчной буквы, а вся запись подчеркивается. </a:t>
            </a:r>
          </a:p>
          <a:p>
            <a:pPr eaLnBrk="1" hangingPunct="1"/>
            <a:endParaRPr lang="ru-RU" altLang="ru-RU" sz="22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53F41E2-6C20-4AD1-86CD-7931E7F49C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Среда выполнения </a:t>
            </a:r>
            <a:r>
              <a:rPr lang="ru-RU" altLang="ru-RU" i="1"/>
              <a:t>(execution environment)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E00FC7B8-41B7-45EB-BEC4-56AD84E00F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- представляет собой узел, который обладает функциональностью, необходимой для практического выполнения развернутых на нем исполнимых артефактов</a:t>
            </a:r>
          </a:p>
        </p:txBody>
      </p:sp>
      <p:pic>
        <p:nvPicPr>
          <p:cNvPr id="9220" name="Picture 4" descr="Рис_12_2">
            <a:extLst>
              <a:ext uri="{FF2B5EF4-FFF2-40B4-BE49-F238E27FC236}">
                <a16:creationId xmlns:a16="http://schemas.microsoft.com/office/drawing/2014/main" id="{39198E24-5A61-4CF5-949E-E3E0BB2D4C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9363" y="3163888"/>
            <a:ext cx="7715250" cy="249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5C7D000E-3BA7-4E8F-B503-458F456865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Устройство </a:t>
            </a:r>
            <a:r>
              <a:rPr lang="ru-RU" altLang="ru-RU" i="1"/>
              <a:t>(device)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8A34D5C2-A35B-4270-907D-086FA68105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- представляет собой узел, который обладает некоторым общим вычислительным ресурсом со способностью обрабатывать развернутые на нем артефакты</a:t>
            </a:r>
          </a:p>
          <a:p>
            <a:pPr eaLnBrk="1" hangingPunct="1"/>
            <a:r>
              <a:rPr lang="ru-RU" altLang="ru-RU" i="1"/>
              <a:t>Цель развертывания (deployment target)</a:t>
            </a:r>
            <a:r>
              <a:rPr lang="ru-RU" altLang="ru-RU"/>
              <a:t> является абстрактным метаклассом для указания местоположения размещаемого артефакта.</a:t>
            </a:r>
          </a:p>
        </p:txBody>
      </p:sp>
      <p:pic>
        <p:nvPicPr>
          <p:cNvPr id="10244" name="Picture 4" descr="Рис_12_3">
            <a:extLst>
              <a:ext uri="{FF2B5EF4-FFF2-40B4-BE49-F238E27FC236}">
                <a16:creationId xmlns:a16="http://schemas.microsoft.com/office/drawing/2014/main" id="{F375552A-3E27-49EE-874F-A493C5EB99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4127500"/>
            <a:ext cx="6948487" cy="224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8B39C31A-397F-4467-A572-D4485280DB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Артефакт </a:t>
            </a:r>
            <a:r>
              <a:rPr lang="ru-RU" altLang="ru-RU" i="1"/>
              <a:t>(artifact)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303916D-EDB7-4F50-87FF-F5459F4A85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- представляет собой элемент модели, который специфицирует некоторую физически существующую часть информации, используемую или производимую в ходе разработки программного обеспечения или в процессе развертывания и функционирования системы.</a:t>
            </a:r>
          </a:p>
        </p:txBody>
      </p:sp>
      <p:pic>
        <p:nvPicPr>
          <p:cNvPr id="11268" name="Picture 4" descr="Рис_12_4">
            <a:extLst>
              <a:ext uri="{FF2B5EF4-FFF2-40B4-BE49-F238E27FC236}">
                <a16:creationId xmlns:a16="http://schemas.microsoft.com/office/drawing/2014/main" id="{50B30A7E-F906-46D6-95CB-7A495258C5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4005263"/>
            <a:ext cx="7323138" cy="168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UML2_УчебныйКурс">
  <a:themeElements>
    <a:clrScheme name="UML2_УчебныйКурс 13">
      <a:dk1>
        <a:srgbClr val="000000"/>
      </a:dk1>
      <a:lt1>
        <a:srgbClr val="FFFF99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CA"/>
      </a:accent3>
      <a:accent4>
        <a:srgbClr val="000000"/>
      </a:accent4>
      <a:accent5>
        <a:srgbClr val="DAEDEF"/>
      </a:accent5>
      <a:accent6>
        <a:srgbClr val="2D2D8A"/>
      </a:accent6>
      <a:hlink>
        <a:srgbClr val="2561A7"/>
      </a:hlink>
      <a:folHlink>
        <a:srgbClr val="FBCC30"/>
      </a:folHlink>
    </a:clrScheme>
    <a:fontScheme name="UML2_УчебныйКурс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50000"/>
          </a:lnSpc>
          <a:spcBef>
            <a:spcPct val="50000"/>
          </a:spcBef>
          <a:spcAft>
            <a:spcPct val="50000"/>
          </a:spcAft>
          <a:buClrTx/>
          <a:buSzTx/>
          <a:buFontTx/>
          <a:buNone/>
          <a:tabLst/>
          <a:defRPr kumimoji="0" lang="ru-RU" sz="4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50000"/>
          </a:lnSpc>
          <a:spcBef>
            <a:spcPct val="50000"/>
          </a:spcBef>
          <a:spcAft>
            <a:spcPct val="50000"/>
          </a:spcAft>
          <a:buClrTx/>
          <a:buSzTx/>
          <a:buFontTx/>
          <a:buNone/>
          <a:tabLst/>
          <a:defRPr kumimoji="0" lang="ru-RU" sz="4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UML2_УчебныйКур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L2_УчебныйКур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L2_УчебныйКур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L2_УчебныйКур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L2_УчебныйКур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L2_УчебныйКур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2_УчебныйКур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2_УчебныйКур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2_УчебныйКур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2_УчебныйКур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2_УчебныйКур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2_УчебныйКур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2_УчебныйКурс 13">
        <a:dk1>
          <a:srgbClr val="000000"/>
        </a:dk1>
        <a:lt1>
          <a:srgbClr val="FFFF99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C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2561A7"/>
        </a:hlink>
        <a:folHlink>
          <a:srgbClr val="FBCC3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UML2_УчебныйКурс</Template>
  <TotalTime>456</TotalTime>
  <Words>545</Words>
  <Application>Microsoft Office PowerPoint</Application>
  <PresentationFormat>Экран (4:3)</PresentationFormat>
  <Paragraphs>63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 Narrow</vt:lpstr>
      <vt:lpstr>Arial</vt:lpstr>
      <vt:lpstr>Monotype Sorts</vt:lpstr>
      <vt:lpstr>Wingdings</vt:lpstr>
      <vt:lpstr>Times New Roman</vt:lpstr>
      <vt:lpstr>UML2_УчебныйКурс</vt:lpstr>
      <vt:lpstr>  Лекция 8  Диаграмма развертывания языка UML   </vt:lpstr>
      <vt:lpstr>Архитектура распределенных систем – исходное представление</vt:lpstr>
      <vt:lpstr>Диаграмма развертывания</vt:lpstr>
      <vt:lpstr>Основные обозначения на диаграмме развертывания</vt:lpstr>
      <vt:lpstr>Узел (node)</vt:lpstr>
      <vt:lpstr>Узел в качестве типа и экземпляра</vt:lpstr>
      <vt:lpstr>Среда выполнения (execution environment)</vt:lpstr>
      <vt:lpstr>Устройство (device)</vt:lpstr>
      <vt:lpstr>Артефакт (artifact)</vt:lpstr>
      <vt:lpstr>Спецификация развертывания (deployment specification)</vt:lpstr>
      <vt:lpstr>Примеры графического изображения экземпляров спецификаций развертывания </vt:lpstr>
      <vt:lpstr>Развертывание (deployment)</vt:lpstr>
      <vt:lpstr>Второй и третий способы представления множества экземпляров артефактов, развернутых на узле </vt:lpstr>
      <vt:lpstr>Манифестация (manifestation)</vt:lpstr>
      <vt:lpstr>Путь коммуникации (communication path)</vt:lpstr>
      <vt:lpstr>Самостоятельное задание №9</vt:lpstr>
    </vt:vector>
  </TitlesOfParts>
  <Company>Inter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Нотация и семантика языка UML 2.0</dc:title>
  <dc:subject>UML2</dc:subject>
  <dc:creator>Alex</dc:creator>
  <cp:lastModifiedBy>Владислав Карюкин</cp:lastModifiedBy>
  <cp:revision>58</cp:revision>
  <dcterms:created xsi:type="dcterms:W3CDTF">2007-02-22T16:19:18Z</dcterms:created>
  <dcterms:modified xsi:type="dcterms:W3CDTF">2021-09-20T06:26:28Z</dcterms:modified>
</cp:coreProperties>
</file>